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76" r:id="rId4"/>
    <p:sldId id="273" r:id="rId5"/>
    <p:sldId id="275" r:id="rId6"/>
    <p:sldId id="277" r:id="rId7"/>
    <p:sldId id="274" r:id="rId8"/>
    <p:sldId id="261" r:id="rId9"/>
    <p:sldId id="263" r:id="rId10"/>
    <p:sldId id="265" r:id="rId11"/>
    <p:sldId id="269" r:id="rId12"/>
    <p:sldId id="267" r:id="rId13"/>
    <p:sldId id="266" r:id="rId14"/>
    <p:sldId id="271" r:id="rId15"/>
    <p:sldId id="264" r:id="rId16"/>
    <p:sldId id="278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F684-3838-4981-9EA2-12454691F3E9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AD42-A0C6-4F57-AB9D-913DD7F58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B0944-6339-4ABA-A039-FA3C3412A829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C1D1-3F40-4C41-9129-A04063B6A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F44F-9B54-40AE-B8EE-82740140F23C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D5AF4-5467-42FA-834E-351190C4B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6CE9-2DE2-4456-8CC9-18492487FD27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2C95-61FB-4088-A7D8-42E6427D3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D4CE-248A-432F-959C-3E20A7F7C5D4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4323-6DA1-4251-8B43-63C822878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6324-E9F0-456B-9253-DBB75F508930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558D-FC8D-4F70-8D2D-947F3D65C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14CC-9214-4BA6-9980-2A9B176EF4E3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27FF-BD2D-481F-9802-6C4C42D1D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DE8B-0B20-4C53-87D5-3AC906EE7113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B5E67-37AD-4D86-AFC0-A18D13334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F57B-656F-4C13-B186-54BD1587EB50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9D81-5A46-4D55-882F-6A0FF8713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86E9-C664-44A5-9462-982798069384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A855A-77E7-4C9C-AEFE-21487000E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4AE6-1C70-4CA6-B754-C90BC6567039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892C-329A-4A4E-9628-894754BA1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0E29C-F941-4A6A-AA36-EC2130369341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C1B3B9-B66C-4A20-9B97-DC9539FAA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med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46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Активизация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коррекционно-образовательной среды посредством использования дидактических пособий для развития фонетической стороны речи у детей дошкольного возраста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4572000"/>
            <a:ext cx="1914525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Учителя-логопеды: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Фирсанова Л.В.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Маслова Е.В.</a:t>
            </a:r>
          </a:p>
          <a:p>
            <a:pPr algn="ctr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г. Раменское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28.10.2015г.</a:t>
            </a:r>
          </a:p>
        </p:txBody>
      </p:sp>
      <p:pic>
        <p:nvPicPr>
          <p:cNvPr id="3076" name="Picture 6" descr="gerb_ra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72707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18981">
            <a:off x="2314575" y="3689350"/>
            <a:ext cx="1754188" cy="2414588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r="2632" b="1563"/>
          <a:stretch>
            <a:fillRect/>
          </a:stretch>
        </p:blipFill>
        <p:spPr bwMode="auto">
          <a:xfrm rot="725376">
            <a:off x="4021138" y="3727450"/>
            <a:ext cx="1749425" cy="2435225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4" y="642918"/>
            <a:ext cx="7186583" cy="47397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Знакомство </a:t>
            </a:r>
            <a:endParaRPr lang="en-US" sz="6600" b="1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rgbClr val="FFC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66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со сказочной страной </a:t>
            </a:r>
            <a:endParaRPr lang="en-US" sz="6600" b="1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rgbClr val="FFC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6600" b="1" dirty="0" err="1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Звукляндией</a:t>
            </a:r>
            <a:r>
              <a:rPr lang="ru-RU" sz="66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 </a:t>
            </a:r>
          </a:p>
          <a:p>
            <a:pPr algn="ctr">
              <a:defRPr/>
            </a:pP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примере игр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 звуком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4256198" cy="340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643042" y="0"/>
            <a:ext cx="593944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ln w="19050">
                  <a:solidFill>
                    <a:srgbClr val="C00000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«Выбери картинку»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785794"/>
            <a:ext cx="4240620" cy="326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309493">
            <a:off x="1254125" y="1101725"/>
            <a:ext cx="1562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52321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«Придумай предложение»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5500726" cy="435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09493">
            <a:off x="182563" y="2816225"/>
            <a:ext cx="1562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52"/>
            <a:ext cx="605165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«Найди звук в слове»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6101051" cy="450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Documents and Settings\Admin\Рабочий стол\Ф.Л.В\все документы с флешки2\анимация\1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85813"/>
            <a:ext cx="13493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796243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«Сколько гласных звуков в слове?»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5660981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Documents and Settings\Admin\Рабочий стол\Ф.Л.В\все документы с флешки2\анимация\1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65175"/>
            <a:ext cx="15716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5135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«Найди место звука в слове»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3781767" cy="322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92909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309493">
            <a:off x="2682875" y="5030788"/>
            <a:ext cx="1562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648767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«</a:t>
            </a:r>
            <a:r>
              <a:rPr lang="ru-RU" sz="6000" b="1" dirty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Повтори и запомни»</a:t>
            </a:r>
            <a:endParaRPr lang="ru-RU" sz="6000" b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5628" t="10922"/>
          <a:stretch>
            <a:fillRect/>
          </a:stretch>
        </p:blipFill>
        <p:spPr bwMode="auto">
          <a:xfrm>
            <a:off x="714375" y="1214438"/>
            <a:ext cx="2286000" cy="291306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500313"/>
            <a:ext cx="2174875" cy="292893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57688" y="1071563"/>
            <a:ext cx="33305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Эму – это птица,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Страус австралийский,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Длинноногий и пушистый,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летает, а бегает быстро.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3" y="4214813"/>
            <a:ext cx="41592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Жу-жу-жу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жук жужжит,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землей кружит.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жука поймаю, в ладошке зажму,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Желанье загадаю, в небо отпущу.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48208"/>
          <a:stretch>
            <a:fillRect/>
          </a:stretch>
        </p:blipFill>
        <p:spPr bwMode="auto">
          <a:xfrm rot="918270">
            <a:off x="4090988" y="1555750"/>
            <a:ext cx="3170237" cy="436403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 l="47736"/>
          <a:stretch>
            <a:fillRect/>
          </a:stretch>
        </p:blipFill>
        <p:spPr bwMode="auto">
          <a:xfrm rot="21109725">
            <a:off x="654050" y="1495425"/>
            <a:ext cx="3260725" cy="440531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28794" y="357166"/>
            <a:ext cx="550022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rgbClr val="FFC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Ноябрь – декабрь 2015 года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357430"/>
            <a:ext cx="816005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Желаем творческих успехов!</a:t>
            </a:r>
            <a:endParaRPr lang="ru-RU" sz="48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64684">
            <a:off x="2936875" y="4529138"/>
            <a:ext cx="1562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6636">
            <a:off x="5507038" y="814388"/>
            <a:ext cx="1562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016322">
            <a:off x="1611313" y="744538"/>
            <a:ext cx="1562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428625"/>
            <a:ext cx="8428038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соответствии с ФГОС ДО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 «Речевое развитие» включает: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Обогащение активного словаря;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связной, грамматически правильной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диалогической и монологической речи;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речевого творчества;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звуковой и интонационной культуры речи;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звуковой аналитико-синтетической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активности как предпосылки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грамоте.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500063" y="2071688"/>
            <a:ext cx="80724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Фонематическим восприятием или фонематическим слухом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… 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принято называть способность воспринимать и различать звуки речи (фонемы).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 Т.А. Ткаченко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123" name="Picture 3" descr="C:\Documents and Settings\Admin\Рабочий стол\Семинар\фотографии\Ткач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290"/>
            <a:ext cx="1792287" cy="184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1720850" y="0"/>
            <a:ext cx="6183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фонематического слуха в онтогенезе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75" y="1214438"/>
            <a:ext cx="3071813" cy="1571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400" b="1" dirty="0">
                <a:cs typeface="Times New Roman" pitchFamily="18" charset="0"/>
              </a:rPr>
              <a:t>2- 4 недели</a:t>
            </a:r>
          </a:p>
          <a:p>
            <a:pPr marL="342900" indent="-342900" algn="ctr">
              <a:defRPr/>
            </a:pPr>
            <a:r>
              <a:rPr lang="ru-RU" sz="1600" b="1" dirty="0">
                <a:cs typeface="Times New Roman" pitchFamily="18" charset="0"/>
              </a:rPr>
              <a:t>от момента рождения</a:t>
            </a:r>
          </a:p>
          <a:p>
            <a:pPr marL="342900" indent="-342900" algn="ctr">
              <a:defRPr/>
            </a:pPr>
            <a:r>
              <a:rPr lang="ru-RU" i="1" dirty="0"/>
              <a:t>ребёнок реагирует</a:t>
            </a:r>
          </a:p>
          <a:p>
            <a:pPr marL="342900" indent="-342900" algn="ctr">
              <a:defRPr/>
            </a:pPr>
            <a:r>
              <a:rPr lang="ru-RU" i="1" dirty="0"/>
              <a:t> на любые звуки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3375" y="1214438"/>
            <a:ext cx="3071813" cy="1571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400" b="1" dirty="0"/>
              <a:t>7-11 месяцев</a:t>
            </a:r>
          </a:p>
          <a:p>
            <a:pPr marL="342900" indent="-342900" algn="ctr">
              <a:defRPr/>
            </a:pPr>
            <a:r>
              <a:rPr lang="ru-RU" i="1" dirty="0"/>
              <a:t>откликается на интонационную</a:t>
            </a:r>
          </a:p>
          <a:p>
            <a:pPr marL="342900" indent="-342900" algn="ctr">
              <a:defRPr/>
            </a:pPr>
            <a:r>
              <a:rPr lang="ru-RU" i="1" dirty="0"/>
              <a:t>сторону слова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3071813"/>
            <a:ext cx="3071812" cy="1571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400" b="1" dirty="0"/>
              <a:t>1 год</a:t>
            </a:r>
          </a:p>
          <a:p>
            <a:pPr marL="342900" indent="-342900" algn="ctr">
              <a:defRPr/>
            </a:pPr>
            <a:r>
              <a:rPr lang="ru-RU" sz="1600" i="1" dirty="0"/>
              <a:t>Слово – орудие общения,</a:t>
            </a:r>
          </a:p>
          <a:p>
            <a:pPr marL="342900" indent="-342900" algn="ctr">
              <a:defRPr/>
            </a:pPr>
            <a:r>
              <a:rPr lang="ru-RU" sz="1600" i="1" dirty="0"/>
              <a:t> ребёнок реагирует</a:t>
            </a:r>
          </a:p>
          <a:p>
            <a:pPr marL="342900" indent="-342900" algn="ctr">
              <a:defRPr/>
            </a:pPr>
            <a:r>
              <a:rPr lang="ru-RU" sz="1600" i="1" dirty="0"/>
              <a:t> на звуковую оболочку слова </a:t>
            </a:r>
          </a:p>
          <a:p>
            <a:pPr marL="342900" indent="-342900" algn="ctr">
              <a:defRPr/>
            </a:pPr>
            <a:r>
              <a:rPr lang="ru-RU" sz="1600" i="1" dirty="0"/>
              <a:t>(фонемы, входящие в его состав)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3143250"/>
            <a:ext cx="3071812" cy="1571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400" b="1" dirty="0"/>
              <a:t>2 года</a:t>
            </a:r>
          </a:p>
          <a:p>
            <a:pPr marL="342900" indent="-342900" algn="ctr">
              <a:defRPr/>
            </a:pPr>
            <a:r>
              <a:rPr lang="ru-RU" i="1" dirty="0"/>
              <a:t>пользуется фонематическим </a:t>
            </a:r>
          </a:p>
          <a:p>
            <a:pPr marL="342900" indent="-342900" algn="ctr">
              <a:defRPr/>
            </a:pPr>
            <a:r>
              <a:rPr lang="ru-RU" i="1" dirty="0"/>
              <a:t>восприятием всех звуков</a:t>
            </a:r>
          </a:p>
          <a:p>
            <a:pPr marL="342900" indent="-342900" algn="ctr">
              <a:defRPr/>
            </a:pPr>
            <a:r>
              <a:rPr lang="ru-RU" i="1" dirty="0"/>
              <a:t>родного языка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57375" y="4786313"/>
            <a:ext cx="3071813" cy="1571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400" b="1" dirty="0"/>
              <a:t>3 года</a:t>
            </a:r>
          </a:p>
          <a:p>
            <a:pPr marL="342900" indent="-342900" algn="ctr">
              <a:defRPr/>
            </a:pPr>
            <a:r>
              <a:rPr lang="ru-RU" i="1" dirty="0"/>
              <a:t>Фонематический слух сформирован</a:t>
            </a:r>
          </a:p>
        </p:txBody>
      </p:sp>
      <p:pic>
        <p:nvPicPr>
          <p:cNvPr id="6152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309493">
            <a:off x="3325813" y="2887663"/>
            <a:ext cx="1562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785938" y="714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38" y="285750"/>
            <a:ext cx="789940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недостаточно сформированном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фонематическом слухе у детей: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Нарушается звукопроизношение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Нарушается развитие слоговой структуры слова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Замедляется развитие лексико-грамматических 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Невозможно становление звукового анализа</a:t>
            </a:r>
          </a:p>
        </p:txBody>
      </p:sp>
      <p:pic>
        <p:nvPicPr>
          <p:cNvPr id="7172" name="Picture 4" descr="C:\Documents and Settings\Admin\Рабочий стол\Семинар\фотографии\img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4572000"/>
            <a:ext cx="2547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57188" y="2214563"/>
            <a:ext cx="76136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Звуковой анализ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порядка слогов и звуков в слове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Установление различительной роли звука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Выделение основных качественных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 звука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Д. Б.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Documents and Settings\Admin\Рабочий стол\Семинар\фотографии\Эльконин_Дании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1609725" cy="21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857375" y="285750"/>
            <a:ext cx="60436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предпосылки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обучения грамоте дошкольника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428625" y="1357313"/>
            <a:ext cx="80152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Сформированное фонематическое восприятие</a:t>
            </a:r>
          </a:p>
          <a:p>
            <a:pPr>
              <a:buFont typeface="Wingdings" pitchFamily="2" charset="2"/>
              <a:buChar char="v"/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Правильное произношение всех звуков родного языка</a:t>
            </a:r>
          </a:p>
          <a:p>
            <a:pPr>
              <a:buFont typeface="Wingdings" pitchFamily="2" charset="2"/>
              <a:buChar char="v"/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элементарных навыков звукового анализа</a:t>
            </a:r>
          </a:p>
        </p:txBody>
      </p:sp>
      <p:pic>
        <p:nvPicPr>
          <p:cNvPr id="9220" name="Picture 4" descr="C:\Documents and Settings\Admin\Рабочий стол\Семинар\фотографии\статья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286124"/>
            <a:ext cx="2447925" cy="3113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75422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Учебно-игровые комплекты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развития фонематического слуха дошкольников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18981">
            <a:off x="533400" y="1506538"/>
            <a:ext cx="3270250" cy="4500562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r="2632" b="1563"/>
          <a:stretch>
            <a:fillRect/>
          </a:stretch>
        </p:blipFill>
        <p:spPr bwMode="auto">
          <a:xfrm rot="725376">
            <a:off x="3924300" y="1638300"/>
            <a:ext cx="3154363" cy="4389438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428625"/>
            <a:ext cx="8215312" cy="5570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 учебно-игровых комплектов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«Гласные звуки» и «Мягкие согласные звуки»</a:t>
            </a:r>
          </a:p>
          <a:p>
            <a:pPr algn="ctr">
              <a:defRPr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комплект содержит:</a:t>
            </a:r>
          </a:p>
          <a:p>
            <a:pPr algn="ctr">
              <a:defRPr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 разрезные карточки с картинками, подобранными в соответствии с местом звука в слове (начало, середина, конец)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 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изображениям на карточках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игр: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«Знакомство со сказочной страной </a:t>
            </a:r>
          </a:p>
          <a:p>
            <a:pPr>
              <a:defRPr/>
            </a:pP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Звукляндией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395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Schoolbook</vt:lpstr>
      <vt:lpstr>Calibri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62</cp:revision>
  <dcterms:created xsi:type="dcterms:W3CDTF">2014-06-15T09:49:01Z</dcterms:created>
  <dcterms:modified xsi:type="dcterms:W3CDTF">2015-10-27T08:00:09Z</dcterms:modified>
</cp:coreProperties>
</file>